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 Slab"/>
      <p:regular r:id="rId44"/>
      <p:bold r:id="rId45"/>
    </p:embeddedFon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Slab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font" Target="fonts/RobotoSlab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e2e031d6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6e2e031d6f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e7dc4f02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e7dc4f02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6ca83e6b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6ca83e6b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6ca83e6b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6ca83e6b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6ca83e6b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6ca83e6b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6ca83e6b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6ca83e6b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6ca83e6b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6ca83e6b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6ca83e6b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6ca83e6b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e7dc4f02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e7dc4f02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e7dc4f0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e7dc4f0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e7dc4f0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e7dc4f0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e2e031d6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Deixar apenas o seu nome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minutos</a:t>
            </a:r>
            <a:endParaRPr/>
          </a:p>
        </p:txBody>
      </p:sp>
      <p:sp>
        <p:nvSpPr>
          <p:cNvPr id="141" name="Google Shape;141;g6e2e031d6f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e7dc4f02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e7dc4f02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e7dc4f02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e7dc4f0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e7dc4f0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e7dc4f0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7dc4f02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7dc4f02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e7dc4f02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e7dc4f02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e7dc4f02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e7dc4f02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e7dc4f02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e7dc4f02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e7dc4f02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e7dc4f02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e7dc4f02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e7dc4f02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e7dc4f02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e7dc4f02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6ca83e6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mintutos</a:t>
            </a:r>
            <a:endParaRPr/>
          </a:p>
        </p:txBody>
      </p:sp>
      <p:sp>
        <p:nvSpPr>
          <p:cNvPr id="148" name="Google Shape;148;g76ca83e6b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e7dc4f02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e7dc4f02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6ca83e6b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6ca83e6b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e9a46c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e9a46c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e9a46c76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e9a46c76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e7dc4f02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e7dc4f02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e7dc4f02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e7dc4f02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7dc4f02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e7dc4f02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e7dc4f02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e7dc4f02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ca83e6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mintutos</a:t>
            </a:r>
            <a:endParaRPr/>
          </a:p>
        </p:txBody>
      </p:sp>
      <p:sp>
        <p:nvSpPr>
          <p:cNvPr id="155" name="Google Shape;155;g76ca83e6b1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6ca83e6b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mintutos</a:t>
            </a:r>
            <a:endParaRPr/>
          </a:p>
        </p:txBody>
      </p:sp>
      <p:sp>
        <p:nvSpPr>
          <p:cNvPr id="162" name="Google Shape;162;g76ca83e6b1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6ca83e6b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mintutos</a:t>
            </a:r>
            <a:endParaRPr/>
          </a:p>
        </p:txBody>
      </p:sp>
      <p:sp>
        <p:nvSpPr>
          <p:cNvPr id="169" name="Google Shape;169;g76ca83e6b1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6ca83e6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mintutos</a:t>
            </a:r>
            <a:endParaRPr/>
          </a:p>
        </p:txBody>
      </p:sp>
      <p:sp>
        <p:nvSpPr>
          <p:cNvPr id="175" name="Google Shape;175;g76ca83e6b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6ca83e6b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6ca83e6b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6ca83e6b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6ca83e6b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5" name="Google Shape;95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nalistamodelosdenegocios.com.br/product-market-fit-encaixe-produto-mercado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2642425" y="3027975"/>
            <a:ext cx="48480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 sz="3000">
                <a:solidFill>
                  <a:srgbClr val="0000FF"/>
                </a:solidFill>
              </a:rPr>
              <a:t>AULA 2</a:t>
            </a:r>
            <a:endParaRPr sz="3000">
              <a:solidFill>
                <a:srgbClr val="0000FF"/>
              </a:solidFill>
            </a:endParaRPr>
          </a:p>
          <a:p>
            <a:pPr indent="-381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 sz="3000">
                <a:solidFill>
                  <a:srgbClr val="0000FF"/>
                </a:solidFill>
              </a:rPr>
              <a:t>CANVAS DA PROPOSTA DE VALOR </a:t>
            </a:r>
            <a:endParaRPr sz="3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143375" y="1040425"/>
            <a:ext cx="3405000" cy="11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74E13"/>
                </a:solidFill>
              </a:rPr>
              <a:t>Como seus produtos e serviços podem criar ganhos aos clientes?</a:t>
            </a:r>
            <a:endParaRPr b="1" sz="2000">
              <a:solidFill>
                <a:srgbClr val="274E13"/>
              </a:solidFill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4548250" y="618625"/>
            <a:ext cx="4659600" cy="1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Que benefícios o cliente espera com o seu produto ou serviço?</a:t>
            </a:r>
            <a:endParaRPr b="1" sz="20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O que superaria suas expectativas? </a:t>
            </a:r>
            <a:endParaRPr b="1" sz="20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O que faria sua vida mais fácil?</a:t>
            </a:r>
            <a:endParaRPr b="1" sz="20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Com o que ele sonha?</a:t>
            </a:r>
            <a:endParaRPr b="1" sz="20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232175" y="2562338"/>
            <a:ext cx="22833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Que produtos ou serviços você oferecerá?</a:t>
            </a:r>
            <a:endParaRPr b="1"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 flipH="1">
            <a:off x="6309550" y="2531075"/>
            <a:ext cx="21315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B0F00"/>
                </a:solidFill>
                <a:latin typeface="Calibri"/>
                <a:ea typeface="Calibri"/>
                <a:cs typeface="Calibri"/>
                <a:sym typeface="Calibri"/>
              </a:rPr>
              <a:t>As necessidades do cliente a serem satisfeitas</a:t>
            </a:r>
            <a:endParaRPr b="1" sz="2000">
              <a:solidFill>
                <a:srgbClr val="5B0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677550" y="3998150"/>
            <a:ext cx="30000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Como vamos aliviar os pontos de dor?</a:t>
            </a:r>
            <a:endParaRPr b="1" sz="20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4677550" y="3946375"/>
            <a:ext cx="44010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B0F00"/>
                </a:solidFill>
                <a:latin typeface="Calibri"/>
                <a:ea typeface="Calibri"/>
                <a:cs typeface="Calibri"/>
                <a:sym typeface="Calibri"/>
              </a:rPr>
              <a:t>O que incomoda seu cliente?</a:t>
            </a:r>
            <a:endParaRPr b="1" sz="2000">
              <a:solidFill>
                <a:srgbClr val="5B0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B0F00"/>
                </a:solidFill>
                <a:latin typeface="Calibri"/>
                <a:ea typeface="Calibri"/>
                <a:cs typeface="Calibri"/>
                <a:sym typeface="Calibri"/>
              </a:rPr>
              <a:t>Os principais riscos ou erros cometidos?</a:t>
            </a:r>
            <a:endParaRPr b="1" sz="2000">
              <a:solidFill>
                <a:srgbClr val="5B0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B0F00"/>
                </a:solidFill>
                <a:latin typeface="Calibri"/>
                <a:ea typeface="Calibri"/>
                <a:cs typeface="Calibri"/>
                <a:sym typeface="Calibri"/>
              </a:rPr>
              <a:t>Quais suas principais frustrações?</a:t>
            </a:r>
            <a:endParaRPr b="1" sz="2000">
              <a:solidFill>
                <a:srgbClr val="5B0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9519" l="0" r="42279" t="7993"/>
          <a:stretch/>
        </p:blipFill>
        <p:spPr>
          <a:xfrm>
            <a:off x="2283300" y="2198420"/>
            <a:ext cx="3881727" cy="18233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>
            <p:ph type="title"/>
          </p:nvPr>
        </p:nvSpPr>
        <p:spPr>
          <a:xfrm>
            <a:off x="143375" y="102250"/>
            <a:ext cx="39795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 sz="3000">
                <a:solidFill>
                  <a:srgbClr val="185759"/>
                </a:solidFill>
              </a:rPr>
              <a:t>CANVAS DA PROPOSTA DE VALOR</a:t>
            </a:r>
            <a:endParaRPr b="1" sz="3000">
              <a:solidFill>
                <a:srgbClr val="1857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  <a:latin typeface="Arial"/>
                <a:ea typeface="Arial"/>
                <a:cs typeface="Arial"/>
                <a:sym typeface="Arial"/>
              </a:rPr>
              <a:t>TAREFAS DO CLIENTE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4A86E8"/>
                </a:solidFill>
                <a:highlight>
                  <a:srgbClr val="FFFFFF"/>
                </a:highlight>
              </a:rPr>
              <a:t>O primeiro passo</a:t>
            </a:r>
            <a:r>
              <a:rPr lang="pt-BR" sz="2600">
                <a:highlight>
                  <a:srgbClr val="FFFFFF"/>
                </a:highlight>
              </a:rPr>
              <a:t> é analisar melhor os clientes desenhando seu perfil. É preciso olhar três coisas para fazer isso. </a:t>
            </a:r>
            <a:r>
              <a:rPr lang="pt-BR" sz="2600">
                <a:solidFill>
                  <a:srgbClr val="A64D79"/>
                </a:solidFill>
                <a:highlight>
                  <a:srgbClr val="FFFFFF"/>
                </a:highlight>
              </a:rPr>
              <a:t>Comece descrever o que seus clientes estão tentando fazer.</a:t>
            </a:r>
            <a:r>
              <a:rPr lang="pt-BR" sz="2600">
                <a:solidFill>
                  <a:srgbClr val="4A86E8"/>
                </a:solidFill>
                <a:highlight>
                  <a:srgbClr val="FFFFFF"/>
                </a:highlight>
              </a:rPr>
              <a:t> </a:t>
            </a:r>
            <a:r>
              <a:rPr lang="pt-BR" sz="2600">
                <a:highlight>
                  <a:srgbClr val="FFFFFF"/>
                </a:highlight>
              </a:rPr>
              <a:t>Podem ser </a:t>
            </a:r>
            <a:r>
              <a:rPr lang="pt-BR" sz="2600">
                <a:solidFill>
                  <a:srgbClr val="4A86E8"/>
                </a:solidFill>
                <a:highlight>
                  <a:srgbClr val="FFFFFF"/>
                </a:highlight>
              </a:rPr>
              <a:t>tarefas que eles estão tentando realizar </a:t>
            </a:r>
            <a:r>
              <a:rPr lang="pt-BR" sz="2600">
                <a:highlight>
                  <a:srgbClr val="FFFFFF"/>
                </a:highlight>
              </a:rPr>
              <a:t>ou completar, </a:t>
            </a:r>
            <a:r>
              <a:rPr lang="pt-BR" sz="2600">
                <a:solidFill>
                  <a:srgbClr val="38761D"/>
                </a:solidFill>
                <a:highlight>
                  <a:srgbClr val="FFFFFF"/>
                </a:highlight>
              </a:rPr>
              <a:t>problemas que estão tentando resolver</a:t>
            </a:r>
            <a:r>
              <a:rPr lang="pt-BR" sz="2600">
                <a:highlight>
                  <a:srgbClr val="FFFFFF"/>
                </a:highlight>
              </a:rPr>
              <a:t> ou </a:t>
            </a:r>
            <a:r>
              <a:rPr lang="pt-BR" sz="2600">
                <a:solidFill>
                  <a:srgbClr val="BF9000"/>
                </a:solidFill>
                <a:highlight>
                  <a:srgbClr val="FFFFFF"/>
                </a:highlight>
              </a:rPr>
              <a:t>necessidades que estão tentando satisfazer.</a:t>
            </a:r>
            <a:endParaRPr sz="2600">
              <a:solidFill>
                <a:srgbClr val="BF9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130475" y="94000"/>
            <a:ext cx="3468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 sz="3000">
                <a:solidFill>
                  <a:srgbClr val="185759"/>
                </a:solidFill>
              </a:rPr>
              <a:t>TAREFAS DO CLIENTE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130475" y="869150"/>
            <a:ext cx="4221600" cy="86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As necessidades do cliente a serem satisfeitas: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6604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1200"/>
              <a:buChar char="●"/>
            </a:pPr>
            <a:r>
              <a:rPr lang="pt-B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Quais necessidades básicas querem satisfazer? (ex: comunicação, sexo, higiene, etc.)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3">
            <a:alphaModFix/>
          </a:blip>
          <a:srcRect b="12570" l="17979" r="0" t="16486"/>
          <a:stretch/>
        </p:blipFill>
        <p:spPr>
          <a:xfrm>
            <a:off x="42213" y="1566750"/>
            <a:ext cx="4736577" cy="209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5094875" y="794750"/>
            <a:ext cx="42216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25" y="3521625"/>
            <a:ext cx="48210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Quais tarefas sociais seus clientes estão tentando realizar? (ex: parecer bem perante amigos, família e colegas, ganhar status, ser promovido, etc.)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5254075" y="2533350"/>
            <a:ext cx="38580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Quais tarefas emocionais estão tentando realizar? (ex: estética, se sentir bem, segurança, etc.)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6"/>
          <p:cNvSpPr/>
          <p:nvPr/>
        </p:nvSpPr>
        <p:spPr>
          <a:xfrm>
            <a:off x="5158525" y="698950"/>
            <a:ext cx="4049100" cy="172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Quais tarefas funcionais seus clientes estão tentando realizar? (ex: problemas que precisam resolver, tarefas que precisam completar, etc.)</a:t>
            </a: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5158525" y="3843650"/>
            <a:ext cx="4049100" cy="13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Quais necessidades básicas querem satisfazer? (ex: comunicação, sexo, higiene, etc)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184250" y="398675"/>
            <a:ext cx="3468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DORES </a:t>
            </a:r>
            <a:r>
              <a:rPr b="1" lang="pt-BR" sz="3000">
                <a:solidFill>
                  <a:srgbClr val="185759"/>
                </a:solidFill>
              </a:rPr>
              <a:t>DO CLIENTE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730350" y="1478475"/>
            <a:ext cx="7683300" cy="328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A86E8"/>
                </a:solidFill>
                <a:highlight>
                  <a:srgbClr val="FFFFFF"/>
                </a:highlight>
              </a:rPr>
              <a:t>Em seguida</a:t>
            </a:r>
            <a:r>
              <a:rPr lang="pt-BR" sz="3000">
                <a:highlight>
                  <a:srgbClr val="FFFFFF"/>
                </a:highlight>
              </a:rPr>
              <a:t>, você deve descrever </a:t>
            </a:r>
            <a:r>
              <a:rPr lang="pt-BR" sz="3000">
                <a:solidFill>
                  <a:srgbClr val="990000"/>
                </a:solidFill>
                <a:highlight>
                  <a:srgbClr val="FFFFFF"/>
                </a:highlight>
              </a:rPr>
              <a:t>as emoções negativas</a:t>
            </a:r>
            <a:r>
              <a:rPr lang="pt-BR" sz="3000">
                <a:highlight>
                  <a:srgbClr val="FFFFFF"/>
                </a:highlight>
              </a:rPr>
              <a:t>, </a:t>
            </a:r>
            <a:r>
              <a:rPr lang="pt-BR" sz="3000">
                <a:solidFill>
                  <a:srgbClr val="BF9000"/>
                </a:solidFill>
                <a:highlight>
                  <a:srgbClr val="FFFFFF"/>
                </a:highlight>
              </a:rPr>
              <a:t>custos e situações indesejadas</a:t>
            </a:r>
            <a:r>
              <a:rPr lang="pt-BR" sz="3000">
                <a:highlight>
                  <a:srgbClr val="FFFFFF"/>
                </a:highlight>
              </a:rPr>
              <a:t>, </a:t>
            </a:r>
            <a:r>
              <a:rPr lang="pt-BR" sz="3000">
                <a:solidFill>
                  <a:srgbClr val="6AA84F"/>
                </a:solidFill>
                <a:highlight>
                  <a:srgbClr val="FFFFFF"/>
                </a:highlight>
              </a:rPr>
              <a:t>riscos e outras experiências ruins</a:t>
            </a:r>
            <a:r>
              <a:rPr lang="pt-BR" sz="3000">
                <a:highlight>
                  <a:srgbClr val="FFFFFF"/>
                </a:highlight>
              </a:rPr>
              <a:t> que o seu cliente pode vivenciar antes, durante ou após as tarefas listadas anteriormente.</a:t>
            </a:r>
            <a:endParaRPr sz="3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130475" y="94000"/>
            <a:ext cx="3468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DORES DO CLIENTE</a:t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130475" y="869150"/>
            <a:ext cx="4690500" cy="86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As dores do cliente a serem satisfeitas: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8"/>
          <p:cNvSpPr txBox="1"/>
          <p:nvPr/>
        </p:nvSpPr>
        <p:spPr>
          <a:xfrm>
            <a:off x="65225" y="3408675"/>
            <a:ext cx="48210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Quais são as principais dificuldades e desafios que seus clientes encontram? (ex: entender como certas coisas funcionam, dificuldade em executar tarefas etc)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8"/>
          <p:cNvSpPr txBox="1"/>
          <p:nvPr/>
        </p:nvSpPr>
        <p:spPr>
          <a:xfrm>
            <a:off x="5254075" y="2206275"/>
            <a:ext cx="38580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 que faz o seu cliente se sentir mal? (ex: frustrações, chateações, coisas que dão dor de cabeça)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8"/>
          <p:cNvSpPr/>
          <p:nvPr/>
        </p:nvSpPr>
        <p:spPr>
          <a:xfrm>
            <a:off x="5158525" y="687950"/>
            <a:ext cx="4049100" cy="1475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o seu cliente acha muito caro (ex: leva muito tempo, custa muito caro, requer grande esforço, etc.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8"/>
          <p:cNvSpPr/>
          <p:nvPr/>
        </p:nvSpPr>
        <p:spPr>
          <a:xfrm>
            <a:off x="5158525" y="3451550"/>
            <a:ext cx="4049100" cy="170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soluções atuais estão deixando a desejar para os seus clientes? (falta de funcionalidades, performance, defeitos, etc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>
            <a:alphaModFix/>
          </a:blip>
          <a:srcRect b="0" l="16373" r="0" t="18520"/>
          <a:stretch/>
        </p:blipFill>
        <p:spPr>
          <a:xfrm>
            <a:off x="218550" y="1354755"/>
            <a:ext cx="4221602" cy="2096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130475" y="94000"/>
            <a:ext cx="3468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DORES DO CLIENTE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130475" y="869150"/>
            <a:ext cx="4690500" cy="86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As dores do cliente a serem satisfeitas: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 txBox="1"/>
          <p:nvPr/>
        </p:nvSpPr>
        <p:spPr>
          <a:xfrm>
            <a:off x="65225" y="3408675"/>
            <a:ext cx="48210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Quais as consequências negativas que seus clientes enfrentam ou tem medo de enfrentar? (Ex: ser desrespeitado, perder poder, status, confiança etc.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5254075" y="2163350"/>
            <a:ext cx="38580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Quais os erros comuns que seus clientes cometem? (ex: erros de uso, de expectativa, compreensão).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9"/>
          <p:cNvSpPr/>
          <p:nvPr/>
        </p:nvSpPr>
        <p:spPr>
          <a:xfrm>
            <a:off x="5158525" y="569425"/>
            <a:ext cx="4049100" cy="1722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Quais os riscos os seus clientes tem medo? (Ex: financeiro, social, técnico o que poderia ir muito mal na vida deles?).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9"/>
          <p:cNvSpPr/>
          <p:nvPr/>
        </p:nvSpPr>
        <p:spPr>
          <a:xfrm>
            <a:off x="5158525" y="3294375"/>
            <a:ext cx="4049100" cy="184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está mantendo os seus clientes acordados de noite? (ex: grandes problemas, preocupações,  desafios etc).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0" l="16373" r="0" t="18520"/>
          <a:stretch/>
        </p:blipFill>
        <p:spPr>
          <a:xfrm>
            <a:off x="218550" y="1354755"/>
            <a:ext cx="4221602" cy="2096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130475" y="94000"/>
            <a:ext cx="3468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DORES DO CLIENTE</a:t>
            </a:r>
            <a:endParaRPr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130475" y="869150"/>
            <a:ext cx="4690500" cy="86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As dores do cliente a serem satisfeitas: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 txBox="1"/>
          <p:nvPr/>
        </p:nvSpPr>
        <p:spPr>
          <a:xfrm>
            <a:off x="65225" y="3408675"/>
            <a:ext cx="48210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4886225" y="1782300"/>
            <a:ext cx="42681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Quais barreiras estão evitando que os seus clientes adotem novas soluções para seus problemas? (ex: investimento inicial, curva de aprendizado, resistência a mudanças,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16373" r="0" t="18520"/>
          <a:stretch/>
        </p:blipFill>
        <p:spPr>
          <a:xfrm>
            <a:off x="-145500" y="2064400"/>
            <a:ext cx="4966476" cy="2466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4886225" y="3668100"/>
            <a:ext cx="4268100" cy="147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Ranqueie cada dor de acordo com a intensidade que ela representa para seu cliente, indo de muito intenso a muito leve. Para cada dor registre também a frequência em que ocorre.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GANHOS DO CLIENTE</a:t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403500" y="1581450"/>
            <a:ext cx="8337000" cy="2908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highlight>
                  <a:srgbClr val="FFFFFF"/>
                </a:highlight>
              </a:rPr>
              <a:t>Descreva agora os </a:t>
            </a:r>
            <a:r>
              <a:rPr lang="pt-BR" sz="3000">
                <a:solidFill>
                  <a:srgbClr val="4A86E8"/>
                </a:solidFill>
                <a:highlight>
                  <a:srgbClr val="FFFFFF"/>
                </a:highlight>
              </a:rPr>
              <a:t>benefícios que seus clientes </a:t>
            </a:r>
            <a:r>
              <a:rPr lang="pt-BR" sz="3000">
                <a:highlight>
                  <a:srgbClr val="FFFFFF"/>
                </a:highlight>
              </a:rPr>
              <a:t>esperam, desejam ou seriam surpreendidos positivamente se existisse. Isso inclui </a:t>
            </a:r>
            <a:r>
              <a:rPr lang="pt-BR" sz="3000">
                <a:solidFill>
                  <a:srgbClr val="38761D"/>
                </a:solidFill>
                <a:highlight>
                  <a:srgbClr val="FFFFFF"/>
                </a:highlight>
              </a:rPr>
              <a:t>utilidade funcional, ganhos sociais, emoções positivas e redução de custos.</a:t>
            </a:r>
            <a:endParaRPr sz="3000">
              <a:solidFill>
                <a:srgbClr val="3876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GANHOS </a:t>
            </a:r>
            <a:r>
              <a:rPr b="1" lang="pt-BR" sz="3000">
                <a:solidFill>
                  <a:srgbClr val="185759"/>
                </a:solidFill>
              </a:rPr>
              <a:t>DO CLIENTE</a:t>
            </a:r>
            <a:endParaRPr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130475" y="869150"/>
            <a:ext cx="4690500" cy="53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Os ganhos dos clientes são: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2"/>
          <p:cNvSpPr txBox="1"/>
          <p:nvPr/>
        </p:nvSpPr>
        <p:spPr>
          <a:xfrm>
            <a:off x="65225" y="3408675"/>
            <a:ext cx="48210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b="0" l="15583" r="0" t="6611"/>
          <a:stretch/>
        </p:blipFill>
        <p:spPr>
          <a:xfrm>
            <a:off x="0" y="1847075"/>
            <a:ext cx="4347474" cy="24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/>
          <p:nvPr/>
        </p:nvSpPr>
        <p:spPr>
          <a:xfrm>
            <a:off x="4572000" y="961000"/>
            <a:ext cx="4582200" cy="13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Quais formas de economizar fariam seus clientes felizes? (ex: no que tange tempo, dinheiro esforço,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2"/>
          <p:cNvSpPr/>
          <p:nvPr/>
        </p:nvSpPr>
        <p:spPr>
          <a:xfrm>
            <a:off x="4572000" y="3668100"/>
            <a:ext cx="4582200" cy="147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Quais soluções atuais encantam seus clientes? (ex: funcionalidades específicas, performance, qualidade,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4572000" y="2311600"/>
            <a:ext cx="45822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Quais resultados seus clientes esperam ter e o que iria além das expectativas deles? (ex: nível de qualidade, mais de alguma coisa, menos de outra coisa,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GANHOS DO CLIENTE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130475" y="869150"/>
            <a:ext cx="4690500" cy="53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Os ganhos dos clientes são: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3"/>
          <p:cNvSpPr txBox="1"/>
          <p:nvPr/>
        </p:nvSpPr>
        <p:spPr>
          <a:xfrm>
            <a:off x="65225" y="3408675"/>
            <a:ext cx="48210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15583" r="0" t="6611"/>
          <a:stretch/>
        </p:blipFill>
        <p:spPr>
          <a:xfrm>
            <a:off x="0" y="1847075"/>
            <a:ext cx="4347474" cy="24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/>
          <p:nvPr/>
        </p:nvSpPr>
        <p:spPr>
          <a:xfrm>
            <a:off x="4572000" y="961000"/>
            <a:ext cx="4582200" cy="13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 que faria as tarefas dos seus clientes mais fáceis para eles? (ex: curva de aprendizado menor, mais serviços, menor custo de propriedade,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4572000" y="3668100"/>
            <a:ext cx="4582200" cy="147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 que seus clientes estão procurando? (ex: design bonito, garantias, mais funcionalidades específicas,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4572000" y="2420113"/>
            <a:ext cx="45822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Quais consequências positivas seus clientes desejam? (ex: ficarem bem na fita, aumentar poder, status,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>
                <a:solidFill>
                  <a:srgbClr val="185759"/>
                </a:solidFill>
              </a:rPr>
              <a:t>APRESENTAÇÃO</a:t>
            </a:r>
            <a:endParaRPr b="1">
              <a:solidFill>
                <a:srgbClr val="185759"/>
              </a:solidFill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845081" y="1592053"/>
            <a:ext cx="4393800" cy="3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Alan Cabussú</a:t>
            </a:r>
            <a:endParaRPr sz="3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74113" y="2501438"/>
            <a:ext cx="3269888" cy="264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GANHOS DO CLIENTE</a:t>
            </a:r>
            <a:endParaRPr/>
          </a:p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130475" y="869150"/>
            <a:ext cx="4690500" cy="53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Os ganhos dos clientes são: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 rotWithShape="1">
          <a:blip r:embed="rId3">
            <a:alphaModFix/>
          </a:blip>
          <a:srcRect b="0" l="15583" r="0" t="6611"/>
          <a:stretch/>
        </p:blipFill>
        <p:spPr>
          <a:xfrm>
            <a:off x="0" y="1847075"/>
            <a:ext cx="4347474" cy="24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/>
          <p:nvPr/>
        </p:nvSpPr>
        <p:spPr>
          <a:xfrm>
            <a:off x="4572000" y="961000"/>
            <a:ext cx="4582200" cy="13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Como seus clientes medem sucesso e o fracasso? (ex: custo, performance, like nas redes sociais,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572000" y="3668100"/>
            <a:ext cx="4582200" cy="147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Ranqueie cada ganho de acordo com a relevância para seu cliente, indo de substancial até insignificante. Para cada ganho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indique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com que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frequência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ocorre.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4572000" y="2332388"/>
            <a:ext cx="45822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 que aumentaria as chances do seu cliente adotar uma solução? (ex: menor custo, menor investimento, mais garantia, performance, design,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PRODUTOS E SERVIÇOS</a:t>
            </a:r>
            <a:endParaRPr/>
          </a:p>
        </p:txBody>
      </p:sp>
      <p:sp>
        <p:nvSpPr>
          <p:cNvPr id="301" name="Google Shape;301;p45"/>
          <p:cNvSpPr txBox="1"/>
          <p:nvPr/>
        </p:nvSpPr>
        <p:spPr>
          <a:xfrm>
            <a:off x="887900" y="1246650"/>
            <a:ext cx="7546800" cy="28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Agora que você já desenhou o perfil do seu consumidor, vamos atacar a </a:t>
            </a:r>
            <a:r>
              <a:rPr lang="pt-BR" sz="3000">
                <a:solidFill>
                  <a:srgbClr val="BF9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proposta de valor.</a:t>
            </a:r>
            <a:r>
              <a:rPr lang="pt-BR" sz="3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Novamente, você precisa olhar</a:t>
            </a:r>
            <a:r>
              <a:rPr lang="pt-BR" sz="3000">
                <a:solidFill>
                  <a:srgbClr val="4A86E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três diferentes aspectos.</a:t>
            </a:r>
            <a:r>
              <a:rPr lang="pt-BR" sz="3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O primeiro passo é </a:t>
            </a:r>
            <a:r>
              <a:rPr lang="pt-BR" sz="3000">
                <a:solidFill>
                  <a:srgbClr val="38761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listar todos os produtos e serviços</a:t>
            </a:r>
            <a:r>
              <a:rPr lang="pt-BR" sz="3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em que sua proposta de valor está baseada.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PRODUTOS E SERVIÇOS</a:t>
            </a:r>
            <a:endParaRPr/>
          </a:p>
        </p:txBody>
      </p:sp>
      <p:sp>
        <p:nvSpPr>
          <p:cNvPr id="307" name="Google Shape;307;p46"/>
          <p:cNvSpPr/>
          <p:nvPr/>
        </p:nvSpPr>
        <p:spPr>
          <a:xfrm>
            <a:off x="4572000" y="731250"/>
            <a:ext cx="4582200" cy="18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Quais produtos ou serviços você oferece que podem ajudar os seus clientes a realizar as atividades de ordem funcional, social e emocional ou que podem ajudá-los a satisfazer necessidades básicas?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5250"/>
            <a:ext cx="4469949" cy="22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0" y="3086975"/>
            <a:ext cx="4470000" cy="26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Produtos e serviços podem ser tangíveis (ex: produtos manufaturados, serviços cara-a-cara, etc), digitais/virtuais (ex: downloads, recomendações online, etc) ou financeiros (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fundos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investimentos, serviços de financiamento, etc)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0" y="2731525"/>
            <a:ext cx="45822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Ranqueie todos os produtos e serviços de acordo com a importância deles para o seu consumidor. Eles são cruciais ou triviais para eles?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ALIVIADORES DE DORES</a:t>
            </a:r>
            <a:endParaRPr/>
          </a:p>
        </p:txBody>
      </p:sp>
      <p:sp>
        <p:nvSpPr>
          <p:cNvPr id="316" name="Google Shape;316;p47"/>
          <p:cNvSpPr txBox="1"/>
          <p:nvPr/>
        </p:nvSpPr>
        <p:spPr>
          <a:xfrm>
            <a:off x="306150" y="1270500"/>
            <a:ext cx="82971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Agora, vamos esboçar </a:t>
            </a:r>
            <a:r>
              <a:rPr lang="pt-BR" sz="2400">
                <a:solidFill>
                  <a:srgbClr val="38761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como seus produtos e serviços criam valor. 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Primeiro, descreva </a:t>
            </a:r>
            <a:r>
              <a:rPr lang="pt-BR" sz="2400">
                <a:solidFill>
                  <a:srgbClr val="4A86E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como produtos e serviços aliviam as dores de seus clientes.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Como eles </a:t>
            </a:r>
            <a:r>
              <a:rPr lang="pt-BR" sz="2400">
                <a:solidFill>
                  <a:srgbClr val="741B4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eliminam or reduzem emoções negativas</a:t>
            </a:r>
            <a:r>
              <a:rPr lang="pt-BR" sz="2400">
                <a:solidFill>
                  <a:srgbClr val="6666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>
                <a:solidFill>
                  <a:srgbClr val="BF9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custos e situações indesejadas</a:t>
            </a:r>
            <a:r>
              <a:rPr lang="pt-BR" sz="2400">
                <a:solidFill>
                  <a:srgbClr val="6666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riscos que seus clientes vivenciam ou vivenciaram antes</a:t>
            </a:r>
            <a:r>
              <a:rPr lang="pt-BR" sz="2400">
                <a:solidFill>
                  <a:srgbClr val="6666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durante ou depois de um job-to-be-done.</a:t>
            </a:r>
            <a:endParaRPr sz="24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ALIVIADORES DE DORES</a:t>
            </a:r>
            <a:endParaRPr/>
          </a:p>
        </p:txBody>
      </p:sp>
      <p:sp>
        <p:nvSpPr>
          <p:cNvPr id="322" name="Google Shape;322;p48"/>
          <p:cNvSpPr/>
          <p:nvPr/>
        </p:nvSpPr>
        <p:spPr>
          <a:xfrm>
            <a:off x="4572000" y="731250"/>
            <a:ext cx="4582200" cy="18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Produzem economias? (ex: em termos de dinheiro, tempo, esforço,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Fazem os clientes se sentirem melhor? (ex: acabam com frustrações, incômodos, coisas que dão dor de cabeça,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0" y="3086975"/>
            <a:ext cx="4470000" cy="26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Colocam fim nas dificuldades e desafios que seus clientes enfrentam?  (ex: tornam as coisas mais fáceis, ajudam a realizar tarefas, eliminam resistência, etc).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4572000" y="2731525"/>
            <a:ext cx="45822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Consertam soluções de baixo desempenho? (ex: novas funcionalidades, melhor performance, melhor qualidade, etc).</a:t>
            </a:r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100" y="815992"/>
            <a:ext cx="4582200" cy="234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ALIVIADORES DE DORES</a:t>
            </a:r>
            <a:endParaRPr/>
          </a:p>
        </p:txBody>
      </p:sp>
      <p:sp>
        <p:nvSpPr>
          <p:cNvPr id="331" name="Google Shape;331;p49"/>
          <p:cNvSpPr/>
          <p:nvPr/>
        </p:nvSpPr>
        <p:spPr>
          <a:xfrm>
            <a:off x="4572000" y="731250"/>
            <a:ext cx="4582200" cy="18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Eliminam consequências sociais que seus clientes encontrar ou têm medo? (ex: perda de respeito ou admiração, perda de poder, confiança ou status, etc.)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9"/>
          <p:cNvSpPr txBox="1"/>
          <p:nvPr/>
        </p:nvSpPr>
        <p:spPr>
          <a:xfrm>
            <a:off x="0" y="3306550"/>
            <a:ext cx="4470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Ajudam seus clientes a dormir melhor a noite? (ex: ajudam com grandes problemas, reduzem preocupações, etc.)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9"/>
          <p:cNvSpPr txBox="1"/>
          <p:nvPr/>
        </p:nvSpPr>
        <p:spPr>
          <a:xfrm>
            <a:off x="4572000" y="2731525"/>
            <a:ext cx="45822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Eliminam riscos que seus clientes têm medo? (ex: riscos financeiros, sociais, técnicos ou qualquer outra coisa que pode dar muito errado?)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100" y="815992"/>
            <a:ext cx="4582200" cy="234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ALIVIADORES DE DORES</a:t>
            </a:r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4572000" y="731250"/>
            <a:ext cx="4582200" cy="18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Limitam ou erradicam erros comuns que clientes cometem? (ex: erros de uso, dificuldades de uso, etc.)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0"/>
          <p:cNvSpPr txBox="1"/>
          <p:nvPr/>
        </p:nvSpPr>
        <p:spPr>
          <a:xfrm>
            <a:off x="0" y="3160800"/>
            <a:ext cx="44700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Ranqueie cada dor que seu produto ou serviço elimina de acordo com a intensidade para o seu cliente, indo de muito intensa a muito leve? Para cada dor, indique o quão frequente ela acontece.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4572000" y="2731525"/>
            <a:ext cx="45822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liminam barreiras que impedem seus clientes de adotar novas soluções ou tecnologias? (ex: reduzem ou eliminam o investimento inicial, reduzem a curva de aprendizado, menor resistência a mudança, etc.).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100" y="815992"/>
            <a:ext cx="4582200" cy="234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CRIADORES DE GANHO</a:t>
            </a:r>
            <a:r>
              <a:rPr b="1" lang="pt-BR" sz="3000">
                <a:solidFill>
                  <a:srgbClr val="185759"/>
                </a:solidFill>
              </a:rPr>
              <a:t>S</a:t>
            </a:r>
            <a:endParaRPr/>
          </a:p>
        </p:txBody>
      </p:sp>
      <p:sp>
        <p:nvSpPr>
          <p:cNvPr id="349" name="Google Shape;349;p51"/>
          <p:cNvSpPr txBox="1"/>
          <p:nvPr/>
        </p:nvSpPr>
        <p:spPr>
          <a:xfrm>
            <a:off x="688850" y="1362425"/>
            <a:ext cx="7335600" cy="3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Finalmente, descreva </a:t>
            </a:r>
            <a:r>
              <a:rPr lang="pt-BR" sz="3000">
                <a:solidFill>
                  <a:srgbClr val="BF9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como seus produtos e serviços criam ganhos para seus clientes. </a:t>
            </a:r>
            <a:r>
              <a:rPr lang="pt-BR" sz="3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Como eles </a:t>
            </a:r>
            <a:r>
              <a:rPr lang="pt-BR" sz="3000">
                <a:solidFill>
                  <a:srgbClr val="38761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criam benefícios que seus clientes esperam</a:t>
            </a:r>
            <a:r>
              <a:rPr lang="pt-BR" sz="3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3000">
                <a:solidFill>
                  <a:srgbClr val="4A86E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desejam ou seriam surpreendidos por incluir uma utilidade funcional</a:t>
            </a:r>
            <a:r>
              <a:rPr lang="pt-BR" sz="3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3000">
                <a:solidFill>
                  <a:srgbClr val="741B4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ganho social, emoções positivas ou redução de custos?</a:t>
            </a:r>
            <a:endParaRPr sz="30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CRIADORES DE GANHOS</a:t>
            </a:r>
            <a:endParaRPr/>
          </a:p>
        </p:txBody>
      </p:sp>
      <p:sp>
        <p:nvSpPr>
          <p:cNvPr id="355" name="Google Shape;355;p52"/>
          <p:cNvSpPr/>
          <p:nvPr/>
        </p:nvSpPr>
        <p:spPr>
          <a:xfrm>
            <a:off x="4572000" y="731250"/>
            <a:ext cx="4582200" cy="18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Criam economias que deixam seus clientes felizes? (ex: em termos de tempo, dinheiro, esforço, etc.)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2"/>
          <p:cNvSpPr txBox="1"/>
          <p:nvPr/>
        </p:nvSpPr>
        <p:spPr>
          <a:xfrm>
            <a:off x="0" y="3306550"/>
            <a:ext cx="4470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Copiam ou fazem melhor do que ofertas atuais que encantam seus clientes? (ex: em relação a funcionalidades específicas, performance, qualidade, etc.)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4572000" y="2731525"/>
            <a:ext cx="4582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roduzem resultados que seus clientes esperam ou que vai além de suas expectativas? (ex: melhor nível de qualidade, mais de alguma coisa, menos de outra, etc.)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1000"/>
            <a:ext cx="4285880" cy="21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CRIADORES DE GANHOS</a:t>
            </a:r>
            <a:endParaRPr/>
          </a:p>
        </p:txBody>
      </p:sp>
      <p:sp>
        <p:nvSpPr>
          <p:cNvPr id="364" name="Google Shape;364;p53"/>
          <p:cNvSpPr/>
          <p:nvPr/>
        </p:nvSpPr>
        <p:spPr>
          <a:xfrm>
            <a:off x="4572000" y="731250"/>
            <a:ext cx="4582200" cy="18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Fazem as tarefas do seu cliente ou a vida deles mais fácil? (ex: menor curva de aprendizado, melhor usabilidade, acessibilidade, mais serviços embutidos, menor custo de propriedade, etc.)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3"/>
          <p:cNvSpPr txBox="1"/>
          <p:nvPr/>
        </p:nvSpPr>
        <p:spPr>
          <a:xfrm>
            <a:off x="0" y="3306550"/>
            <a:ext cx="4470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Fazem algo que seus clientes estão buscando? (ex: bom design, funcionalidades específicas ou melhores, etc.)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3"/>
          <p:cNvSpPr txBox="1"/>
          <p:nvPr/>
        </p:nvSpPr>
        <p:spPr>
          <a:xfrm>
            <a:off x="4572000" y="2731525"/>
            <a:ext cx="4582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Criam consequências sociais positivas desejadas por seus clientes? (ex: fazem ele ficar bem na fita, produzem ou aumentam o poder, status, etc.)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1000"/>
            <a:ext cx="4285880" cy="21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1046794" y="1781447"/>
            <a:ext cx="4393800" cy="3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14826" l="8327" r="12137" t="9023"/>
          <a:stretch/>
        </p:blipFill>
        <p:spPr>
          <a:xfrm>
            <a:off x="322425" y="586800"/>
            <a:ext cx="8324026" cy="44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78200" y="0"/>
            <a:ext cx="4393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 sz="3000">
                <a:solidFill>
                  <a:srgbClr val="185759"/>
                </a:solidFill>
              </a:rPr>
              <a:t>LEAN</a:t>
            </a:r>
            <a:r>
              <a:rPr b="1" lang="pt-BR" sz="3000">
                <a:solidFill>
                  <a:srgbClr val="185759"/>
                </a:solidFill>
              </a:rPr>
              <a:t> CANVAS</a:t>
            </a:r>
            <a:endParaRPr b="1" sz="3000">
              <a:solidFill>
                <a:srgbClr val="18575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type="title"/>
          </p:nvPr>
        </p:nvSpPr>
        <p:spPr>
          <a:xfrm>
            <a:off x="130475" y="94000"/>
            <a:ext cx="4821000" cy="86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185759"/>
                </a:solidFill>
              </a:rPr>
              <a:t>CRIADORES DE GANHOS</a:t>
            </a:r>
            <a:endParaRPr/>
          </a:p>
        </p:txBody>
      </p:sp>
      <p:sp>
        <p:nvSpPr>
          <p:cNvPr id="373" name="Google Shape;373;p54"/>
          <p:cNvSpPr/>
          <p:nvPr/>
        </p:nvSpPr>
        <p:spPr>
          <a:xfrm>
            <a:off x="4572000" y="731250"/>
            <a:ext cx="4582200" cy="13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reenchem algo com que os clientes sonham? (ex: ajuda em grandes objetivos, produzem grandes alívios, etc.)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4"/>
          <p:cNvSpPr txBox="1"/>
          <p:nvPr/>
        </p:nvSpPr>
        <p:spPr>
          <a:xfrm>
            <a:off x="4572000" y="2219675"/>
            <a:ext cx="4582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Produzem resultados positivos que combinam com critérios de sucesso ou fracasso? (ex: melhor performance, menor custo, etc.)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5" y="792625"/>
            <a:ext cx="4285880" cy="21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 txBox="1"/>
          <p:nvPr/>
        </p:nvSpPr>
        <p:spPr>
          <a:xfrm>
            <a:off x="0" y="2838675"/>
            <a:ext cx="4285800" cy="21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Ranqueie cada ganho que seu produto ou serviço cria de acordo com a relevância para seus clientes, indo de substancial a insignificante? Para cada ganho indique qual frequência ele ocorre.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4"/>
          <p:cNvSpPr/>
          <p:nvPr/>
        </p:nvSpPr>
        <p:spPr>
          <a:xfrm>
            <a:off x="4678475" y="3640300"/>
            <a:ext cx="4582200" cy="15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ornam adoção mais fácil? (ex: reduzem o custo, menor investimento, menor risco, maior qualidade, performance ou design, etc.)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950" y="-180250"/>
            <a:ext cx="9579325" cy="556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025" y="-124300"/>
            <a:ext cx="5373125" cy="5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75" y="-190475"/>
            <a:ext cx="5756526" cy="53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549" y="0"/>
            <a:ext cx="51469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8"/>
          <p:cNvSpPr txBox="1"/>
          <p:nvPr>
            <p:ph type="title"/>
          </p:nvPr>
        </p:nvSpPr>
        <p:spPr>
          <a:xfrm>
            <a:off x="178200" y="353150"/>
            <a:ext cx="20175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 sz="3000">
                <a:solidFill>
                  <a:srgbClr val="185759"/>
                </a:solidFill>
              </a:rPr>
              <a:t>CANVAS DA PROPOSTA DE VALOR</a:t>
            </a:r>
            <a:endParaRPr b="1" sz="3000">
              <a:solidFill>
                <a:srgbClr val="18575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>
            <p:ph type="title"/>
          </p:nvPr>
        </p:nvSpPr>
        <p:spPr>
          <a:xfrm>
            <a:off x="178200" y="353150"/>
            <a:ext cx="20175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 sz="3000">
                <a:solidFill>
                  <a:srgbClr val="185759"/>
                </a:solidFill>
              </a:rPr>
              <a:t>CANVAS DA PROPOSTA DE VALOR</a:t>
            </a:r>
            <a:endParaRPr b="1" sz="3000">
              <a:solidFill>
                <a:srgbClr val="185759"/>
              </a:solidFill>
            </a:endParaRPr>
          </a:p>
        </p:txBody>
      </p: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338"/>
            <a:ext cx="9144000" cy="4188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12" y="666475"/>
            <a:ext cx="6784774" cy="44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/>
        </p:nvSpPr>
        <p:spPr>
          <a:xfrm>
            <a:off x="-6" y="-3"/>
            <a:ext cx="4393800" cy="3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5876" l="2316" r="29758" t="32130"/>
          <a:stretch/>
        </p:blipFill>
        <p:spPr>
          <a:xfrm>
            <a:off x="0" y="586903"/>
            <a:ext cx="9144000" cy="469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>
            <p:ph type="title"/>
          </p:nvPr>
        </p:nvSpPr>
        <p:spPr>
          <a:xfrm>
            <a:off x="178200" y="0"/>
            <a:ext cx="4393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 sz="3000">
                <a:solidFill>
                  <a:srgbClr val="185759"/>
                </a:solidFill>
              </a:rPr>
              <a:t>BUSINESS MODEL CANVAS</a:t>
            </a:r>
            <a:endParaRPr b="1" sz="3000">
              <a:solidFill>
                <a:srgbClr val="1857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/>
        </p:nvSpPr>
        <p:spPr>
          <a:xfrm>
            <a:off x="142225" y="1114475"/>
            <a:ext cx="44580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A86E8"/>
                </a:solidFill>
                <a:highlight>
                  <a:srgbClr val="FFFFFF"/>
                </a:highlight>
              </a:rPr>
              <a:t>O Canvas da Proposta de Valor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 é uma ferramenta que pode ajudar a criar e posicionar produtos ou serviço em torno do que o cliente realmente valoriza e precisa. É uma ferramenta que lhe ajuda a encontrar o </a:t>
            </a:r>
            <a:r>
              <a:rPr lang="pt-BR" sz="2400">
                <a:solidFill>
                  <a:srgbClr val="29B6F6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encaixe produto-mercado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 de forma estruturada.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142225" y="0"/>
            <a:ext cx="61704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 sz="3000">
                <a:solidFill>
                  <a:srgbClr val="185759"/>
                </a:solidFill>
              </a:rPr>
              <a:t>CANVAS DA PROPOSTA DE VALOR</a:t>
            </a:r>
            <a:endParaRPr b="1" sz="3000">
              <a:solidFill>
                <a:srgbClr val="185759"/>
              </a:solidFill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4">
            <a:alphaModFix/>
          </a:blip>
          <a:srcRect b="14333" l="12409" r="11225" t="11746"/>
          <a:stretch/>
        </p:blipFill>
        <p:spPr>
          <a:xfrm>
            <a:off x="4198325" y="1761900"/>
            <a:ext cx="4945674" cy="24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142225" y="0"/>
            <a:ext cx="61704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 sz="3000">
                <a:solidFill>
                  <a:srgbClr val="185759"/>
                </a:solidFill>
              </a:rPr>
              <a:t>CANVAS DA PROPOSTA DE VALOR</a:t>
            </a:r>
            <a:endParaRPr b="1" sz="3000">
              <a:solidFill>
                <a:srgbClr val="185759"/>
              </a:solidFill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844350" y="1923650"/>
            <a:ext cx="74553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Através da visualização proporcionada por este canvas, é possível estabelecer melhores conversas estratégicas e preparar você para testar as hipóteses estabelecidas para ambos os blocos.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/>
        </p:nvSpPr>
        <p:spPr>
          <a:xfrm>
            <a:off x="1046794" y="1781447"/>
            <a:ext cx="4393800" cy="30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8028" l="29966" r="26023" t="33584"/>
          <a:stretch/>
        </p:blipFill>
        <p:spPr>
          <a:xfrm>
            <a:off x="2487275" y="750100"/>
            <a:ext cx="5661024" cy="422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>
            <p:ph type="title"/>
          </p:nvPr>
        </p:nvSpPr>
        <p:spPr>
          <a:xfrm>
            <a:off x="178200" y="353150"/>
            <a:ext cx="20175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 sz="3000">
                <a:solidFill>
                  <a:srgbClr val="185759"/>
                </a:solidFill>
              </a:rPr>
              <a:t>CANVAS DA PROPOSTA DE VALOR</a:t>
            </a:r>
            <a:endParaRPr b="1" sz="3000">
              <a:solidFill>
                <a:srgbClr val="1857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350"/>
            <a:ext cx="6774375" cy="45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-1529" l="0" r="0" t="1530"/>
          <a:stretch/>
        </p:blipFill>
        <p:spPr>
          <a:xfrm>
            <a:off x="0" y="268825"/>
            <a:ext cx="6892473" cy="48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